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3" r:id="rId1"/>
  </p:sldMasterIdLst>
  <p:notesMasterIdLst>
    <p:notesMasterId r:id="rId12"/>
  </p:notesMasterIdLst>
  <p:handoutMasterIdLst>
    <p:handoutMasterId r:id="rId13"/>
  </p:handoutMasterIdLst>
  <p:sldIdLst>
    <p:sldId id="300" r:id="rId2"/>
    <p:sldId id="279" r:id="rId3"/>
    <p:sldId id="455" r:id="rId4"/>
    <p:sldId id="449" r:id="rId5"/>
    <p:sldId id="450" r:id="rId6"/>
    <p:sldId id="456" r:id="rId7"/>
    <p:sldId id="451" r:id="rId8"/>
    <p:sldId id="452" r:id="rId9"/>
    <p:sldId id="454" r:id="rId10"/>
    <p:sldId id="45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300"/>
            <p14:sldId id="279"/>
            <p14:sldId id="455"/>
            <p14:sldId id="449"/>
            <p14:sldId id="450"/>
            <p14:sldId id="456"/>
            <p14:sldId id="451"/>
            <p14:sldId id="452"/>
            <p14:sldId id="454"/>
            <p14:sldId id="453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3">
        <a:lumMod val="75000"/>
      </a:schemeClr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F237-E9A0-4E66-8DEF-55751A6F5978}" v="7" dt="2025-04-02T09:30:58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67" d="100"/>
          <a:sy n="67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CC729BA-05C2-3C53-F247-76A71AEBE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C2CB85-C1C7-ED79-E5AC-FEAF1A88F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8C6DE-AB0F-4058-A09C-4D4D6AEE168B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5E8C9D-A820-3922-2506-86DEA70CAE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1/1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5FF178-0723-13DD-5B02-5F193C1E4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B72F-278B-48DD-9988-6CD087321B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9861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7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48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7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48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837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12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51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72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54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2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3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14. září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040D154-6664-20FE-6AAB-E360DA2F876A}"/>
              </a:ext>
            </a:extLst>
          </p:cNvPr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5FE9D994-286E-CA16-077C-28378C6D82E1}"/>
              </a:ext>
            </a:extLst>
          </p:cNvPr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90827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4" r:id="rId18"/>
    <p:sldLayoutId id="2147483690" r:id="rId19"/>
    <p:sldLayoutId id="2147483699" r:id="rId20"/>
    <p:sldLayoutId id="2147483689" r:id="rId21"/>
    <p:sldLayoutId id="2147483681" r:id="rId22"/>
    <p:sldLayoutId id="2147483660" r:id="rId23"/>
    <p:sldLayoutId id="2147483696" r:id="rId24"/>
    <p:sldLayoutId id="2147483682" r:id="rId25"/>
    <p:sldLayoutId id="2147483668" r:id="rId26"/>
    <p:sldLayoutId id="2147483675" r:id="rId27"/>
    <p:sldLayoutId id="2147483669" r:id="rId28"/>
    <p:sldLayoutId id="2147483665" r:id="rId29"/>
    <p:sldLayoutId id="2147483670" r:id="rId30"/>
    <p:sldLayoutId id="2147483661" r:id="rId31"/>
    <p:sldLayoutId id="2147483687" r:id="rId32"/>
    <p:sldLayoutId id="2147483663" r:id="rId33"/>
    <p:sldLayoutId id="2147483667" r:id="rId34"/>
    <p:sldLayoutId id="2147483664" r:id="rId35"/>
    <p:sldLayoutId id="2147483662" r:id="rId36"/>
    <p:sldLayoutId id="2147483657" r:id="rId37"/>
    <p:sldLayoutId id="2147483697" r:id="rId38"/>
    <p:sldLayoutId id="2147483686" r:id="rId39"/>
    <p:sldLayoutId id="2147483656" r:id="rId40"/>
    <p:sldLayoutId id="2147483688" r:id="rId41"/>
    <p:sldLayoutId id="2147483654" r:id="rId42"/>
    <p:sldLayoutId id="2147483658" r:id="rId43"/>
    <p:sldLayoutId id="2147483659" r:id="rId44"/>
    <p:sldLayoutId id="2147483677" r:id="rId45"/>
    <p:sldLayoutId id="2147483683" r:id="rId46"/>
    <p:sldLayoutId id="2147483698" r:id="rId47"/>
    <p:sldLayoutId id="2147483695" r:id="rId48"/>
    <p:sldLayoutId id="2147483693" r:id="rId49"/>
    <p:sldLayoutId id="2147483694" r:id="rId50"/>
    <p:sldLayoutId id="2147483651" r:id="rId51"/>
    <p:sldLayoutId id="2147483710" r:id="rId52"/>
    <p:sldLayoutId id="2147483709" r:id="rId53"/>
    <p:sldLayoutId id="2147483713" r:id="rId54"/>
    <p:sldLayoutId id="2147483717" r:id="rId5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tvrznik@kraj-lbc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zuzana.strnadova@kraj-lbc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so.cz/navod-jak-zridit-czech-point-ve-skol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czechpoint.cz/data/formulare/files/SOVM_statutarni_zastupc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ciosa Division – Name of the Presentation">
            <a:extLst>
              <a:ext uri="{FF2B5EF4-FFF2-40B4-BE49-F238E27FC236}">
                <a16:creationId xmlns:a16="http://schemas.microsoft.com/office/drawing/2014/main" id="{4882EB8A-90A5-4CDD-A208-8A3D18026CA3}"/>
              </a:ext>
            </a:extLst>
          </p:cNvPr>
          <p:cNvSpPr txBox="1"/>
          <p:nvPr/>
        </p:nvSpPr>
        <p:spPr>
          <a:xfrm>
            <a:off x="147053" y="6233891"/>
            <a:ext cx="257098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Liberecky kraj</a:t>
            </a:r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– </a:t>
            </a:r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Ing. Pavel Tvrzník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	             Mgr. Zuzana Strnadová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41F2227-55E6-4008-9B1B-5F738558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189F187A-C200-926E-B7B6-E18588C0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4" y="624110"/>
            <a:ext cx="10875437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ve školách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7C16D8-2690-1A65-1FAD-873D3B19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4B3863-E8FF-441D-6309-8C485EB6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3. dubna 2025</a:t>
            </a:r>
            <a:endParaRPr lang="en-US" dirty="0"/>
          </a:p>
        </p:txBody>
      </p:sp>
      <p:pic>
        <p:nvPicPr>
          <p:cNvPr id="7" name="Obrázek 6" descr="Obsah obrázku computer, počítač, voda, klávesnice&#10;&#10;Obsah vygenerovaný umělou inteligencí může být nesprávný.">
            <a:extLst>
              <a:ext uri="{FF2B5EF4-FFF2-40B4-BE49-F238E27FC236}">
                <a16:creationId xmlns:a16="http://schemas.microsoft.com/office/drawing/2014/main" id="{F425E4A9-6F9E-08DF-27D2-97DD462D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70" y="1302876"/>
            <a:ext cx="6127335" cy="40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993092" y="849914"/>
            <a:ext cx="89258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Kontakty na odbor informatiky krajského úřadu:</a:t>
            </a:r>
          </a:p>
          <a:p>
            <a:pPr algn="just"/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Pavel Tvrzník, vedoucí odboru 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email: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pavel.tvrznik@kraj-lbc.cz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te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l: 485 226 502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cs-CZ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Hostovaná spisovka: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Eliška Lhotáková, garant spisové služby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email: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eliska.lhotakova@kraj-lbc.cz</a:t>
            </a:r>
            <a:endParaRPr lang="cs-C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Mgr. Zuzana Strnadová, právník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email: 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zuzana.strnadova@kraj-lbc.cz</a:t>
            </a:r>
            <a:endParaRPr lang="cs-CZ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tel: 485 226 439</a:t>
            </a:r>
          </a:p>
          <a:p>
            <a:pPr algn="just"/>
            <a:endParaRPr lang="cs-CZ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20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1DFBAE-ECDE-1356-65A6-ED96C99E41CE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9/9</a:t>
            </a:r>
          </a:p>
        </p:txBody>
      </p:sp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788565" y="766024"/>
            <a:ext cx="89258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1: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Spisová služba v elektronických systémech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koly povinně dle zákona č. 499/2004 Sb.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(§ 3 odst. 1) písm. h); § 65 až 68, § 69a)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3200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budoucnu pouze v atestovaných </a:t>
            </a:r>
            <a:r>
              <a:rPr lang="cs-CZ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elektronických systémech spisové služby (od 1. 1. 2027)</a:t>
            </a:r>
            <a:endParaRPr lang="cs-CZ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Hostovaná spisovka je od LK zdarma, ale </a:t>
            </a:r>
            <a:r>
              <a:rPr lang="cs-CZ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 </a:t>
            </a:r>
            <a:r>
              <a:rPr lang="cs-CZ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zajišťuje pouze provoz hostované spisovky </a:t>
            </a:r>
            <a:r>
              <a:rPr lang="cs-CZ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zdarma </a:t>
            </a:r>
            <a:r>
              <a:rPr lang="cs-CZ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uživatelské školení</a:t>
            </a:r>
            <a:r>
              <a:rPr lang="cs-CZ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 tomuto systému.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9D26B8-7ECF-CEBE-EFC0-5E4B9BD90F7D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1/9</a:t>
            </a:r>
          </a:p>
        </p:txBody>
      </p:sp>
    </p:spTree>
    <p:extLst>
      <p:ext uri="{BB962C8B-B14F-4D97-AF65-F5344CB8AC3E}">
        <p14:creationId xmlns:p14="http://schemas.microsoft.com/office/powerpoint/2010/main" val="39084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F4FBBE-6150-2935-255B-91DC613C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B72CE05C-BCD0-422E-3578-48B12207133E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628B3-D37D-45F0-26E0-C952EB6F3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ED61EE-E6DD-27AF-9B1B-9B4698A6F85D}"/>
              </a:ext>
            </a:extLst>
          </p:cNvPr>
          <p:cNvSpPr txBox="1"/>
          <p:nvPr/>
        </p:nvSpPr>
        <p:spPr>
          <a:xfrm>
            <a:off x="788565" y="766024"/>
            <a:ext cx="892588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2/1: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ákon č. 297/2016 Sb., o službách vytvářejících důvěru pro elektronické transakce,</a:t>
            </a:r>
            <a:r>
              <a:rPr lang="cs-CZ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který stanovuje v §5 a §11 </a:t>
            </a:r>
            <a:r>
              <a:rPr lang="cs-CZ" sz="2800" u="sng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pravidla pro elektronické podepisování dokumentů veřejnoprávními podepisujícími.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Škola musí při podepsání elektronického dokumentu kromě </a:t>
            </a:r>
            <a:r>
              <a:rPr lang="cs-CZ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kvalifikovaného elektronického podpisu </a:t>
            </a:r>
            <a:r>
              <a:rPr lang="cs-CZ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přidat i </a:t>
            </a:r>
            <a:r>
              <a:rPr lang="cs-CZ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kvalifikované elektronické časové razítko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Pojem „elektronická kvalifikovaná pečeť“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2BA961-2267-61D4-A12B-F9D7E38B1C4F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1/9</a:t>
            </a:r>
          </a:p>
        </p:txBody>
      </p:sp>
    </p:spTree>
    <p:extLst>
      <p:ext uri="{BB962C8B-B14F-4D97-AF65-F5344CB8AC3E}">
        <p14:creationId xmlns:p14="http://schemas.microsoft.com/office/powerpoint/2010/main" val="206980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788565" y="766024"/>
            <a:ext cx="89258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2/2: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Kvalifikovaní poskytovatelé služeb - Certifikační autority 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(poskytující kvalifikované certifikáty)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PostSignum</a:t>
            </a:r>
            <a:r>
              <a:rPr lang="cs-CZ" sz="2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(Česká pošta)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kvalifikovaný certifikát pro elektronický podpis + 150 ks kvalifikovaných 			časových razítek = cca 600,-Kč/1 rok</a:t>
            </a: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- 100 ks kvalifikovaných časových razítek za 465,-Kč/1 rok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kvalifikovaný certifikát na čipové kartě za 1.350,-Kč/1 rok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eIdentity</a:t>
            </a:r>
            <a:endParaRPr lang="cs-CZ" sz="2000" kern="1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Organizacím veřejné správy jsou stanoveny speciální ceny za zvláštních  			podmínek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Liberecký kraj nezajišťuje pro své příspěvkové organizace nákup certifikátů pro podpisy a časová razítka.</a:t>
            </a:r>
            <a:endParaRPr lang="cs-CZ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427240-E7F6-68A0-F964-02D5F81984CB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4/9</a:t>
            </a:r>
          </a:p>
        </p:txBody>
      </p:sp>
    </p:spTree>
    <p:extLst>
      <p:ext uri="{BB962C8B-B14F-4D97-AF65-F5344CB8AC3E}">
        <p14:creationId xmlns:p14="http://schemas.microsoft.com/office/powerpoint/2010/main" val="16504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993092" y="849914"/>
            <a:ext cx="8925886" cy="247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3: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32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yhotovování elektronických dokumentů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Kdy ANO a kdy NE ?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EC32C3-B4DA-D31D-6EE5-D57080BD8D73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34305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FBBC03-EF6B-C941-070D-F92243574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3FCD8FD2-633C-172A-E143-9A3B50789AFB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153E3-A923-740C-5816-811DC191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B3A3C29-79DD-5806-B6C8-E99EBBEA4775}"/>
              </a:ext>
            </a:extLst>
          </p:cNvPr>
          <p:cNvSpPr txBox="1"/>
          <p:nvPr/>
        </p:nvSpPr>
        <p:spPr>
          <a:xfrm>
            <a:off x="993092" y="849914"/>
            <a:ext cx="8925886" cy="4792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4/1: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Přístup do </a:t>
            </a:r>
            <a:r>
              <a:rPr lang="cs-CZ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CzechPoint@office</a:t>
            </a:r>
            <a:r>
              <a:rPr lang="cs-CZ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získáním statusu orgánu veřejné moci a souvisejícího typu datové schránky mohou školy využívat v aplikaci </a:t>
            </a:r>
            <a:r>
              <a:rPr lang="cs-CZ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CzechPOINT@office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bezplatně přístup: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formuláři</a:t>
            </a:r>
            <a:r>
              <a:rPr lang="cs-CZ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Autorizovaná konverze z moci úřední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pro potřeby provádění autorizované konverze z moci úřední podle zákona č. 300/2008 Sb., o elektronických úkonech a autorizované konverzi dokumentů;</a:t>
            </a: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některým agendám 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Základních registrů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podle zákona č. 111/2009 Sb., o základních registrech, pro získávání referenčních údajů ze základních registrů pro vnitřní potřeby školy.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CAFF91-575E-45A9-1A6C-D34369991CC4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418070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993092" y="849914"/>
            <a:ext cx="8925886" cy="506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4/2: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cs-CZ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získat přístup do </a:t>
            </a:r>
            <a:r>
              <a:rPr lang="cs-CZ" sz="20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CzechPoint@office</a:t>
            </a:r>
            <a:r>
              <a:rPr lang="cs-CZ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Škola musí mít v Jednotném </a:t>
            </a:r>
            <a:r>
              <a:rPr lang="cs-CZ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identitním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prostoru (JIP/KAAS) zavedenu </a:t>
            </a:r>
            <a:r>
              <a:rPr lang="cs-CZ" sz="20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osobu lokálního administrátora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(vhodné pro osobu se znalostí informačních technologií) prostřednictvím formuláře, který se odešle do datové schránky MV.</a:t>
            </a: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arenR"/>
            </a:pPr>
            <a:r>
              <a:rPr lang="cs-CZ" sz="20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Administrátor v prostředí JIP/KAAS 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spravuje přístupy dalších osob do </a:t>
            </a:r>
            <a:r>
              <a:rPr lang="cs-CZ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CzechPointu@office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tj. </a:t>
            </a:r>
            <a:r>
              <a:rPr lang="cs-CZ" sz="2000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přidělí osobám potřebné role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může zastávat takovou funkci i on sám. V souladu s evropským nařízením </a:t>
            </a:r>
            <a:r>
              <a:rPr lang="cs-CZ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eIDAS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musí mít osoby s přístupem do </a:t>
            </a:r>
            <a:r>
              <a:rPr lang="cs-CZ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CzP</a:t>
            </a: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platné certifikáty pro kvalifikovaný podpis uložené na kartě či tokenu. </a:t>
            </a: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arenR"/>
            </a:pPr>
            <a: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Škola musí mít v Registru práv a povinností (RPP) zaregistrovány jí přidělené agendy</a:t>
            </a: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A8F70E-1633-B195-FE41-9CF634AF6429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6/9</a:t>
            </a:r>
          </a:p>
        </p:txBody>
      </p:sp>
    </p:spTree>
    <p:extLst>
      <p:ext uri="{BB962C8B-B14F-4D97-AF65-F5344CB8AC3E}">
        <p14:creationId xmlns:p14="http://schemas.microsoft.com/office/powerpoint/2010/main" val="275418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993092" y="849914"/>
            <a:ext cx="8925886" cy="370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4/3:</a:t>
            </a:r>
          </a:p>
          <a:p>
            <a:pPr algn="just"/>
            <a:endParaRPr lang="cs-CZ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Návod ke zřízení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CzechPointu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cs-CZ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https://www.tesso.cz/navod-jak-zridit-czech-point-ve-skole/</a:t>
            </a:r>
            <a:endParaRPr lang="cs-C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cs-CZ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Příručka pro statutárního zástupce OVM pro změny v datové schránce: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cs-CZ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https://www.czechpoint.cz/data/formulare/files/SOVM_statutarni_zastupce.pdf</a:t>
            </a:r>
            <a:endParaRPr lang="cs-CZ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75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32ADC4-9DB1-CA14-A3DA-9A192EC97807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37398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ciosa Division – Name of the Presentation">
            <a:extLst>
              <a:ext uri="{FF2B5EF4-FFF2-40B4-BE49-F238E27FC236}">
                <a16:creationId xmlns:a16="http://schemas.microsoft.com/office/drawing/2014/main" id="{18FA5C42-E1A9-4ACB-A0AB-0EF7AD4600D5}"/>
              </a:ext>
            </a:extLst>
          </p:cNvPr>
          <p:cNvSpPr txBox="1"/>
          <p:nvPr/>
        </p:nvSpPr>
        <p:spPr>
          <a:xfrm>
            <a:off x="147053" y="6479861"/>
            <a:ext cx="22890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endParaRPr lang="cs-CZ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EF16-544F-FCEF-DB63-C4C2854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6035" y="6355686"/>
            <a:ext cx="943789" cy="3703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26D34F8-69B2-3E80-D45D-A36E7129C280}"/>
              </a:ext>
            </a:extLst>
          </p:cNvPr>
          <p:cNvSpPr txBox="1"/>
          <p:nvPr/>
        </p:nvSpPr>
        <p:spPr>
          <a:xfrm>
            <a:off x="993092" y="849914"/>
            <a:ext cx="89258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Téma 5:</a:t>
            </a:r>
          </a:p>
          <a:p>
            <a:pPr algn="ctr"/>
            <a:endParaRPr lang="cs-CZ" sz="3200" b="1" i="1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Požadavek na vytvoření jednoho místa, kde by byly metodiky pro školy uloženy…</a:t>
            </a:r>
          </a:p>
          <a:p>
            <a:pPr algn="just"/>
            <a:endParaRPr lang="cs-CZ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algn="just"/>
            <a:endParaRPr lang="cs-CZ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81268C-94A0-CCE7-720B-88592BFFB187}"/>
              </a:ext>
            </a:extLst>
          </p:cNvPr>
          <p:cNvSpPr txBox="1"/>
          <p:nvPr/>
        </p:nvSpPr>
        <p:spPr>
          <a:xfrm>
            <a:off x="246429" y="63556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8/9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0F7BBFE-6E53-05BE-2D07-8B157BC30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Obsah obrázku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D00FF2A1-2C28-E2FE-6EF1-3E3133876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93" y="3014475"/>
            <a:ext cx="2105207" cy="29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1161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9009</TotalTime>
  <Words>651</Words>
  <Application>Microsoft Office PowerPoint</Application>
  <PresentationFormat>Širokoúhlá obrazovka</PresentationFormat>
  <Paragraphs>108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Source Sans Pro</vt:lpstr>
      <vt:lpstr>Symbol</vt:lpstr>
      <vt:lpstr>Times New Roman</vt:lpstr>
      <vt:lpstr>Titillium</vt:lpstr>
      <vt:lpstr>Titillium Bd</vt:lpstr>
      <vt:lpstr>Wingdings 3</vt:lpstr>
      <vt:lpstr>Stébla</vt:lpstr>
      <vt:lpstr>Digitalizace ve školách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Peterková Markéta</cp:lastModifiedBy>
  <cp:revision>203</cp:revision>
  <dcterms:created xsi:type="dcterms:W3CDTF">2016-09-29T04:17:56Z</dcterms:created>
  <dcterms:modified xsi:type="dcterms:W3CDTF">2025-04-07T06:36:59Z</dcterms:modified>
</cp:coreProperties>
</file>